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ONFORMAL TRANSFORMATION"/>
          <p:cNvSpPr txBox="1"/>
          <p:nvPr>
            <p:ph type="ctrTitle"/>
          </p:nvPr>
        </p:nvSpPr>
        <p:spPr>
          <a:prstGeom prst="rect">
            <a:avLst/>
          </a:prstGeom>
        </p:spPr>
        <p:txBody>
          <a:bodyPr/>
          <a:lstStyle>
            <a:lvl1pPr>
              <a:defRPr b="1">
                <a:latin typeface="Hack Regular Nerd Font Complete Mono"/>
                <a:ea typeface="Hack Regular Nerd Font Complete Mono"/>
                <a:cs typeface="Hack Regular Nerd Font Complete Mono"/>
                <a:sym typeface="Hack Regular Nerd Font Complete Mono"/>
              </a:defRPr>
            </a:lvl1pPr>
          </a:lstStyle>
          <a:p>
            <a:pPr/>
            <a:r>
              <a:t>CONFORMAL TRANSFORMATION</a:t>
            </a:r>
          </a:p>
        </p:txBody>
      </p:sp>
      <p:sp>
        <p:nvSpPr>
          <p:cNvPr id="152" name="By: 1DT19CS023, Aryan"/>
          <p:cNvSpPr txBox="1"/>
          <p:nvPr>
            <p:ph type="subTitle" sz="quarter" idx="1"/>
          </p:nvPr>
        </p:nvSpPr>
        <p:spPr>
          <a:xfrm>
            <a:off x="8435044" y="12107833"/>
            <a:ext cx="21844001" cy="2512352"/>
          </a:xfrm>
          <a:prstGeom prst="rect">
            <a:avLst/>
          </a:prstGeom>
        </p:spPr>
        <p:txBody>
          <a:bodyPr/>
          <a:lstStyle/>
          <a:p>
            <a:pPr/>
            <a:r>
              <a:t>By: 1DT19CS023, Aryan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onformal Mapping ?"/>
          <p:cNvSpPr txBox="1"/>
          <p:nvPr>
            <p:ph type="title"/>
          </p:nvPr>
        </p:nvSpPr>
        <p:spPr>
          <a:prstGeom prst="rect">
            <a:avLst/>
          </a:prstGeom>
        </p:spPr>
        <p:txBody>
          <a:bodyPr/>
          <a:lstStyle>
            <a:lvl1pPr>
              <a:defRPr b="1">
                <a:gradFill flip="none" rotWithShape="1">
                  <a:gsLst>
                    <a:gs pos="0">
                      <a:schemeClr val="accent2">
                        <a:hueOff val="-206910"/>
                        <a:satOff val="-12829"/>
                        <a:lumOff val="16238"/>
                      </a:schemeClr>
                    </a:gs>
                    <a:gs pos="100000">
                      <a:srgbClr val="924441"/>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 ?</a:t>
            </a:r>
          </a:p>
        </p:txBody>
      </p:sp>
      <p:sp>
        <p:nvSpPr>
          <p:cNvPr id="155" name="A conformal map is a function which preserves the angles.…"/>
          <p:cNvSpPr txBox="1"/>
          <p:nvPr>
            <p:ph type="body" idx="1"/>
          </p:nvPr>
        </p:nvSpPr>
        <p:spPr>
          <a:xfrm>
            <a:off x="1270000" y="3163881"/>
            <a:ext cx="21844000" cy="9907855"/>
          </a:xfrm>
          <a:prstGeom prst="rect">
            <a:avLst/>
          </a:prstGeom>
        </p:spPr>
        <p:txBody>
          <a:bodyPr/>
          <a:lstStyle/>
          <a:p>
            <a:pPr/>
          </a:p>
          <a:p>
            <a:pPr marL="558800" indent="-558800">
              <a:defRPr sz="3200">
                <a:latin typeface="Hack Regular Nerd Font Complete Mono"/>
                <a:ea typeface="Hack Regular Nerd Font Complete Mono"/>
                <a:cs typeface="Hack Regular Nerd Font Complete Mono"/>
                <a:sym typeface="Hack Regular Nerd Font Complete Mono"/>
              </a:defRPr>
            </a:pPr>
            <a:r>
              <a:t>A conformal map is a function which preserves the angles.</a:t>
            </a:r>
          </a:p>
          <a:p>
            <a:pPr marL="228600" indent="-228600">
              <a:buClrTx/>
              <a:defRPr sz="3200">
                <a:latin typeface="Hack Regular Nerd Font Complete Mono"/>
                <a:ea typeface="Hack Regular Nerd Font Complete Mono"/>
                <a:cs typeface="Hack Regular Nerd Font Complete Mono"/>
                <a:sym typeface="Hack Regular Nerd Font Complete Mono"/>
              </a:defRPr>
            </a:pPr>
            <a:r>
              <a:t>  More formally, a map </a:t>
            </a:r>
            <a14:m>
              <m:oMath>
                <m:r>
                  <a:rPr xmlns:a="http://schemas.openxmlformats.org/drawingml/2006/main" sz="3250" i="1">
                    <a:solidFill>
                      <a:srgbClr val="FEFFFE"/>
                    </a:solidFill>
                    <a:latin typeface="Cambria Math" panose="02040503050406030204" pitchFamily="18" charset="0"/>
                  </a:rPr>
                  <m:t>w</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f</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z</m:t>
                </m:r>
                <m:r>
                  <a:rPr xmlns:a="http://schemas.openxmlformats.org/drawingml/2006/main" sz="3250" i="1">
                    <a:solidFill>
                      <a:srgbClr val="FEFFFE"/>
                    </a:solidFill>
                    <a:latin typeface="Cambria Math" panose="02040503050406030204" pitchFamily="18" charset="0"/>
                  </a:rPr>
                  <m:t>)</m:t>
                </m:r>
              </m:oMath>
            </a14:m>
            <a:r>
              <a:t> is called conformal (or angle-preserving) at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if it preserves oriented angles between curves through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as well as their orientation, i.e. direction.</a:t>
            </a:r>
          </a:p>
          <a:p>
            <a:pPr marL="0" indent="0" algn="ctr">
              <a:buClrTx/>
              <a:buSzTx/>
              <a:buNone/>
            </a:pPr>
          </a:p>
        </p:txBody>
      </p:sp>
      <p:pic>
        <p:nvPicPr>
          <p:cNvPr id="156" name="e^z.gif" descr="e^z.gif"/>
          <p:cNvPicPr>
            <a:picLocks noChangeAspect="0"/>
          </p:cNvPicPr>
          <p:nvPr/>
        </p:nvPicPr>
        <p:blipFill>
          <a:blip r:embed="rId2">
            <a:extLst/>
          </a:blip>
          <a:stretch>
            <a:fillRect/>
          </a:stretch>
        </p:blipFill>
        <p:spPr>
          <a:xfrm>
            <a:off x="6844413" y="7002655"/>
            <a:ext cx="10695174" cy="5347588"/>
          </a:xfrm>
          <a:prstGeom prst="rect">
            <a:avLst/>
          </a:prstGeom>
          <a:ln w="12700">
            <a:miter lim="400000"/>
          </a:ln>
        </p:spPr>
      </p:pic>
      <p:sp>
        <p:nvSpPr>
          <p:cNvPr id="157" name="Equation"/>
          <p:cNvSpPr txBox="1"/>
          <p:nvPr/>
        </p:nvSpPr>
        <p:spPr>
          <a:xfrm>
            <a:off x="11364852" y="12530292"/>
            <a:ext cx="1654296" cy="43055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FEFEFE"/>
                      </a:solidFill>
                      <a:latin typeface="Cambria Math" panose="02040503050406030204" pitchFamily="18" charset="0"/>
                    </a:rPr>
                    <m:t>w</m:t>
                  </m:r>
                  <m:r>
                    <a:rPr xmlns:a="http://schemas.openxmlformats.org/drawingml/2006/main" sz="4900" i="1">
                      <a:solidFill>
                        <a:srgbClr val="FEFEFE"/>
                      </a:solidFill>
                      <a:latin typeface="Cambria Math" panose="02040503050406030204" pitchFamily="18" charset="0"/>
                    </a:rPr>
                    <m:t>=</m:t>
                  </m:r>
                  <m:sSup>
                    <m:e>
                      <m:r>
                        <a:rPr xmlns:a="http://schemas.openxmlformats.org/drawingml/2006/main" sz="4900" i="1">
                          <a:solidFill>
                            <a:srgbClr val="FEFEFE"/>
                          </a:solidFill>
                          <a:latin typeface="Cambria Math" panose="02040503050406030204" pitchFamily="18" charset="0"/>
                        </a:rPr>
                        <m:t>e</m:t>
                      </m:r>
                    </m:e>
                    <m:sup>
                      <m:r>
                        <a:rPr xmlns:a="http://schemas.openxmlformats.org/drawingml/2006/main" sz="4900" i="1">
                          <a:solidFill>
                            <a:srgbClr val="FEFEFE"/>
                          </a:solidFill>
                          <a:latin typeface="Cambria Math" panose="02040503050406030204" pitchFamily="18" charset="0"/>
                        </a:rPr>
                        <m:t>z</m:t>
                      </m:r>
                    </m:sup>
                  </m:sSup>
                </m:oMath>
              </m:oMathPara>
            </a14:m>
            <a:endParaRPr sz="49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onformal mapping-based 3D face recognition"/>
          <p:cNvSpPr txBox="1"/>
          <p:nvPr>
            <p:ph type="title"/>
          </p:nvPr>
        </p:nvSpPr>
        <p:spPr>
          <a:prstGeom prst="rect">
            <a:avLst/>
          </a:prstGeom>
        </p:spPr>
        <p:txBody>
          <a:bodyPr/>
          <a:lstStyle>
            <a:lvl1pPr defTabSz="676909">
              <a:defRPr b="1" spc="-206" sz="6887">
                <a:gradFill flip="none" rotWithShape="1">
                  <a:gsLst>
                    <a:gs pos="0">
                      <a:schemeClr val="accent3">
                        <a:hueOff val="-385756"/>
                        <a:satOff val="-32155"/>
                        <a:lumOff val="17967"/>
                      </a:schemeClr>
                    </a:gs>
                    <a:gs pos="100000">
                      <a:schemeClr val="accent4">
                        <a:hueOff val="-1109407"/>
                        <a:satOff val="-1495"/>
                        <a:lumOff val="-6330"/>
                      </a:schemeClr>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mapping-based 3D face recognition</a:t>
            </a:r>
          </a:p>
        </p:txBody>
      </p:sp>
      <p:sp>
        <p:nvSpPr>
          <p:cNvPr id="160" name="Face is potentially the best biometrics for people identification related applications for its non instructiveness, contactless and socially well acceptance.…"/>
          <p:cNvSpPr txBox="1"/>
          <p:nvPr>
            <p:ph type="body" idx="1"/>
          </p:nvPr>
        </p:nvSpPr>
        <p:spPr>
          <a:xfrm>
            <a:off x="1270000" y="2641600"/>
            <a:ext cx="21844000" cy="8432800"/>
          </a:xfrm>
          <a:prstGeom prst="rect">
            <a:avLst/>
          </a:prstGeom>
        </p:spPr>
        <p:txBody>
          <a:bodyPr/>
          <a:lstStyle/>
          <a:p>
            <a:pPr marL="558800" indent="-558800" algn="ctr">
              <a:defRPr sz="3400"/>
            </a:pPr>
          </a:p>
          <a:p>
            <a:pPr marL="558800" indent="-558800" algn="ctr">
              <a:defRPr sz="3200">
                <a:latin typeface="Hack Regular Nerd Font Complete Mono"/>
                <a:ea typeface="Hack Regular Nerd Font Complete Mono"/>
                <a:cs typeface="Hack Regular Nerd Font Complete Mono"/>
                <a:sym typeface="Hack Regular Nerd Font Complete Mono"/>
              </a:defRPr>
            </a:pPr>
            <a:r>
              <a:t>Face is potentially the best biometrics for people identification related applications for its non instructiveness, contactless and socially well acceptance.</a:t>
            </a:r>
          </a:p>
          <a:p>
            <a:pPr marL="558800" indent="-558800" algn="ctr">
              <a:defRPr sz="3200">
                <a:latin typeface="Hack Regular Nerd Font Complete Mono"/>
                <a:ea typeface="Hack Regular Nerd Font Complete Mono"/>
                <a:cs typeface="Hack Regular Nerd Font Complete Mono"/>
                <a:sym typeface="Hack Regular Nerd Font Complete Mono"/>
              </a:defRPr>
            </a:pPr>
            <a:r>
              <a:t>The proposed approach makes use of conformal UV parameterization for mapping purpose and Shape Index decomposition for similarity measurement.</a:t>
            </a:r>
          </a:p>
        </p:txBody>
      </p:sp>
      <p:pic>
        <p:nvPicPr>
          <p:cNvPr id="161" name="tenor.gif" descr="tenor.gif"/>
          <p:cNvPicPr>
            <a:picLocks noChangeAspect="0"/>
          </p:cNvPicPr>
          <p:nvPr/>
        </p:nvPicPr>
        <p:blipFill>
          <a:blip r:embed="rId2">
            <a:extLst/>
          </a:blip>
          <a:stretch>
            <a:fillRect/>
          </a:stretch>
        </p:blipFill>
        <p:spPr>
          <a:xfrm>
            <a:off x="8432544" y="6511715"/>
            <a:ext cx="7518912" cy="4604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Screenshot 2021-07-07 at 16.44.16.png" descr="Screenshot 2021-07-07 at 16.44.16.png"/>
          <p:cNvPicPr>
            <a:picLocks noChangeAspect="1"/>
          </p:cNvPicPr>
          <p:nvPr/>
        </p:nvPicPr>
        <p:blipFill>
          <a:blip r:embed="rId2">
            <a:extLst/>
          </a:blip>
          <a:stretch>
            <a:fillRect/>
          </a:stretch>
        </p:blipFill>
        <p:spPr>
          <a:xfrm>
            <a:off x="1248118" y="732835"/>
            <a:ext cx="6611041" cy="8328499"/>
          </a:xfrm>
          <a:prstGeom prst="rect">
            <a:avLst/>
          </a:prstGeom>
          <a:ln w="12700">
            <a:miter lim="400000"/>
          </a:ln>
        </p:spPr>
      </p:pic>
      <p:sp>
        <p:nvSpPr>
          <p:cNvPr id="164" name="Flowchart"/>
          <p:cNvSpPr txBox="1"/>
          <p:nvPr/>
        </p:nvSpPr>
        <p:spPr>
          <a:xfrm>
            <a:off x="3791791" y="9319929"/>
            <a:ext cx="1523696"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Flowchart</a:t>
            </a:r>
          </a:p>
        </p:txBody>
      </p:sp>
      <p:pic>
        <p:nvPicPr>
          <p:cNvPr id="165" name="Screenshot 2021-07-07 at 16.49.13.png" descr="Screenshot 2021-07-07 at 16.49.13.png"/>
          <p:cNvPicPr>
            <a:picLocks noChangeAspect="1"/>
          </p:cNvPicPr>
          <p:nvPr/>
        </p:nvPicPr>
        <p:blipFill>
          <a:blip r:embed="rId3">
            <a:extLst/>
          </a:blip>
          <a:stretch>
            <a:fillRect/>
          </a:stretch>
        </p:blipFill>
        <p:spPr>
          <a:xfrm>
            <a:off x="9228422" y="732835"/>
            <a:ext cx="5349198" cy="8328499"/>
          </a:xfrm>
          <a:prstGeom prst="rect">
            <a:avLst/>
          </a:prstGeom>
          <a:ln w="12700">
            <a:miter lim="400000"/>
          </a:ln>
        </p:spPr>
      </p:pic>
      <p:sp>
        <p:nvSpPr>
          <p:cNvPr id="166" name="Conformal Map created from parametrized UV coordinates, colors represent Shape Index value. The mouth part has been mapped to the inner hole while outer face boundary to the boundary of circle."/>
          <p:cNvSpPr txBox="1"/>
          <p:nvPr/>
        </p:nvSpPr>
        <p:spPr>
          <a:xfrm>
            <a:off x="8302670" y="9300734"/>
            <a:ext cx="7200702" cy="2460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Conformal Map created from parametrized UV coordinates, colors represent Shape Index value. The mouth part has been mapped to the inner hole while outer face boundary to the boundary of circle. </a:t>
            </a:r>
          </a:p>
        </p:txBody>
      </p:sp>
      <p:sp>
        <p:nvSpPr>
          <p:cNvPr id="167" name="Rasterized images are used as an input for   recognition algorithm."/>
          <p:cNvSpPr txBox="1"/>
          <p:nvPr/>
        </p:nvSpPr>
        <p:spPr>
          <a:xfrm>
            <a:off x="962955" y="12000887"/>
            <a:ext cx="1819186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400">
              <a:spcBef>
                <a:spcPts val="2400"/>
              </a:spcBef>
              <a:defRPr sz="3200">
                <a:solidFill>
                  <a:srgbClr val="FFFFFF"/>
                </a:solidFill>
                <a:latin typeface="Hack Regular Nerd Font Complete Mono"/>
                <a:ea typeface="Hack Regular Nerd Font Complete Mono"/>
                <a:cs typeface="Hack Regular Nerd Font Complete Mono"/>
                <a:sym typeface="Hack Regular Nerd Font Complete Mono"/>
              </a:defRPr>
            </a:pPr>
            <a:r>
              <a:t>Rasterized images are used as an input for </a:t>
            </a:r>
            <a14:m>
              <m:oMath>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2</m:t>
                </m:r>
                <m:r>
                  <a:rPr xmlns:a="http://schemas.openxmlformats.org/drawingml/2006/main" sz="3250" i="1">
                    <a:solidFill>
                      <a:srgbClr val="FEFFFE"/>
                    </a:solidFill>
                    <a:latin typeface="Cambria Math" panose="02040503050406030204" pitchFamily="18" charset="0"/>
                  </a:rPr>
                  <m:t>D</m:t>
                </m:r>
                <m:sSup>
                  <m:e>
                    <m:r>
                      <a:rPr xmlns:a="http://schemas.openxmlformats.org/drawingml/2006/main" sz="3250" i="1">
                        <a:solidFill>
                          <a:srgbClr val="FEFFFE"/>
                        </a:solidFill>
                        <a:latin typeface="Cambria Math" panose="02040503050406030204" pitchFamily="18" charset="0"/>
                      </a:rPr>
                      <m:t>)</m:t>
                    </m:r>
                  </m:e>
                  <m:sup>
                    <m:r>
                      <a:rPr xmlns:a="http://schemas.openxmlformats.org/drawingml/2006/main" sz="3250" i="1">
                        <a:solidFill>
                          <a:srgbClr val="FEFFFE"/>
                        </a:solidFill>
                        <a:latin typeface="Cambria Math" panose="02040503050406030204" pitchFamily="18" charset="0"/>
                      </a:rPr>
                      <m:t>2</m:t>
                    </m:r>
                  </m:sup>
                </m:sSup>
                <m:r>
                  <a:rPr xmlns:a="http://schemas.openxmlformats.org/drawingml/2006/main" sz="3250" i="1">
                    <a:solidFill>
                      <a:srgbClr val="FEFFFE"/>
                    </a:solidFill>
                    <a:latin typeface="Cambria Math" panose="02040503050406030204" pitchFamily="18" charset="0"/>
                  </a:rPr>
                  <m:t>P</m:t>
                </m:r>
                <m:r>
                  <a:rPr xmlns:a="http://schemas.openxmlformats.org/drawingml/2006/main" sz="3250" i="1">
                    <a:solidFill>
                      <a:srgbClr val="FEFFFE"/>
                    </a:solidFill>
                    <a:latin typeface="Cambria Math" panose="02040503050406030204" pitchFamily="18" charset="0"/>
                  </a:rPr>
                  <m:t>C</m:t>
                </m:r>
                <m:r>
                  <a:rPr xmlns:a="http://schemas.openxmlformats.org/drawingml/2006/main" sz="3250" i="1">
                    <a:solidFill>
                      <a:srgbClr val="FEFFFE"/>
                    </a:solidFill>
                    <a:latin typeface="Cambria Math" panose="02040503050406030204" pitchFamily="18" charset="0"/>
                  </a:rPr>
                  <m:t>A</m:t>
                </m:r>
              </m:oMath>
            </a14:m>
            <a:r>
              <a:t> recognition algorithm. </a:t>
            </a:r>
          </a:p>
        </p:txBody>
      </p:sp>
      <p:pic>
        <p:nvPicPr>
          <p:cNvPr id="168" name="Screenshot 2021-07-08 at 00.55.37.png" descr="Screenshot 2021-07-08 at 00.55.37.png"/>
          <p:cNvPicPr>
            <a:picLocks noChangeAspect="1"/>
          </p:cNvPicPr>
          <p:nvPr/>
        </p:nvPicPr>
        <p:blipFill>
          <a:blip r:embed="rId4">
            <a:extLst/>
          </a:blip>
          <a:stretch>
            <a:fillRect/>
          </a:stretch>
        </p:blipFill>
        <p:spPr>
          <a:xfrm>
            <a:off x="17257183" y="534687"/>
            <a:ext cx="3761170" cy="8724794"/>
          </a:xfrm>
          <a:prstGeom prst="rect">
            <a:avLst/>
          </a:prstGeom>
          <a:ln w="12700">
            <a:miter lim="400000"/>
          </a:ln>
        </p:spPr>
      </p:pic>
      <p:sp>
        <p:nvSpPr>
          <p:cNvPr id="169" name="Geodesic face cutting result with zero distance…"/>
          <p:cNvSpPr txBox="1"/>
          <p:nvPr/>
        </p:nvSpPr>
        <p:spPr>
          <a:xfrm>
            <a:off x="15682555" y="9694434"/>
            <a:ext cx="6910427" cy="16733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Geodesic face cutting result with zero distance </a:t>
            </a:r>
          </a:p>
          <a:p>
            <a:pPr/>
            <a:r>
              <a:t>between lips in presence </a:t>
            </a:r>
          </a:p>
          <a:p>
            <a:pPr/>
            <a:r>
              <a:t>of expression. </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hat about Facial Expressions ??"/>
          <p:cNvSpPr txBox="1"/>
          <p:nvPr>
            <p:ph type="title"/>
          </p:nvPr>
        </p:nvSpPr>
        <p:spPr>
          <a:prstGeom prst="rect">
            <a:avLst/>
          </a:prstGeom>
        </p:spPr>
        <p:txBody>
          <a:bodyPr/>
          <a:lstStyle/>
          <a:p>
            <a:pPr/>
            <a:r>
              <a:rPr>
                <a:gradFill flip="none" rotWithShape="1">
                  <a:gsLst>
                    <a:gs pos="0">
                      <a:schemeClr val="accent6"/>
                    </a:gs>
                    <a:gs pos="100000">
                      <a:schemeClr val="accent2">
                        <a:hueOff val="63096"/>
                        <a:satOff val="2685"/>
                        <a:lumOff val="-9344"/>
                      </a:schemeClr>
                    </a:gs>
                  </a:gsLst>
                  <a:lin ang="5400000" scaled="0"/>
                </a:gradFill>
              </a:rPr>
              <a:t>What about Facial Expressions ??</a:t>
            </a:r>
            <a:r>
              <a:t>  </a:t>
            </a:r>
          </a:p>
        </p:txBody>
      </p:sp>
      <p:sp>
        <p:nvSpPr>
          <p:cNvPr id="172" name="Möbius Transformation carried on UV conformal coordinates.…"/>
          <p:cNvSpPr txBox="1"/>
          <p:nvPr>
            <p:ph type="body" idx="1"/>
          </p:nvPr>
        </p:nvSpPr>
        <p:spPr>
          <a:xfrm>
            <a:off x="1270000" y="2641600"/>
            <a:ext cx="21844000" cy="8432800"/>
          </a:xfrm>
          <a:prstGeom prst="rect">
            <a:avLst/>
          </a:prstGeom>
        </p:spPr>
        <p:txBody>
          <a:bodyPr/>
          <a:lstStyle/>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Möbius Transformation carried on UV conformal coordinates.</a:t>
            </a:r>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Following formula is used :  </a:t>
            </a:r>
            <a14:m>
              <m:oMath>
                <m:r>
                  <a:rPr xmlns:a="http://schemas.openxmlformats.org/drawingml/2006/main" sz="4500" i="1">
                    <a:solidFill>
                      <a:srgbClr val="FEFFFE"/>
                    </a:solidFill>
                    <a:latin typeface="Cambria Math" panose="02040503050406030204" pitchFamily="18" charset="0"/>
                  </a:rPr>
                  <m:t>f</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θ</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sSup>
                  <m:e>
                    <m:r>
                      <a:rPr xmlns:a="http://schemas.openxmlformats.org/drawingml/2006/main" sz="4500" i="1">
                        <a:solidFill>
                          <a:srgbClr val="FEFFFE"/>
                        </a:solidFill>
                        <a:latin typeface="Cambria Math" panose="02040503050406030204" pitchFamily="18" charset="0"/>
                      </a:rPr>
                      <m:t>e</m:t>
                    </m:r>
                  </m:e>
                  <m:sup>
                    <m:r>
                      <a:rPr xmlns:a="http://schemas.openxmlformats.org/drawingml/2006/main" sz="4500" i="1">
                        <a:solidFill>
                          <a:srgbClr val="FEFFFE"/>
                        </a:solidFill>
                        <a:latin typeface="Cambria Math" panose="02040503050406030204" pitchFamily="18" charset="0"/>
                      </a:rPr>
                      <m:t>i</m:t>
                    </m:r>
                    <m:r>
                      <a:rPr xmlns:a="http://schemas.openxmlformats.org/drawingml/2006/main" sz="4500" i="1">
                        <a:solidFill>
                          <a:srgbClr val="FEFFFE"/>
                        </a:solidFill>
                        <a:latin typeface="Cambria Math" panose="02040503050406030204" pitchFamily="18" charset="0"/>
                      </a:rPr>
                      <m:t>θ</m:t>
                    </m:r>
                  </m:sup>
                </m:sSup>
                <m:f>
                  <m:fPr>
                    <m:ctrlPr>
                      <a:rPr xmlns:a="http://schemas.openxmlformats.org/drawingml/2006/main" sz="4500" i="1">
                        <a:solidFill>
                          <a:srgbClr val="FEFFFE"/>
                        </a:solidFill>
                        <a:latin typeface="Cambria Math" panose="02040503050406030204" pitchFamily="18" charset="0"/>
                      </a:rPr>
                    </m:ctrlPr>
                    <m:type m:val="bar"/>
                  </m:fPr>
                  <m:num>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num>
                  <m:den>
                    <m:r>
                      <a:rPr xmlns:a="http://schemas.openxmlformats.org/drawingml/2006/main" sz="4500" i="1">
                        <a:solidFill>
                          <a:srgbClr val="FEFFFE"/>
                        </a:solidFill>
                        <a:latin typeface="Cambria Math" panose="02040503050406030204" pitchFamily="18" charset="0"/>
                      </a:rPr>
                      <m:t>1</m:t>
                    </m:r>
                    <m:r>
                      <a:rPr xmlns:a="http://schemas.openxmlformats.org/drawingml/2006/main" sz="4500" i="1">
                        <a:solidFill>
                          <a:srgbClr val="FEFFFE"/>
                        </a:solidFill>
                        <a:latin typeface="Cambria Math" panose="02040503050406030204" pitchFamily="18" charset="0"/>
                      </a:rPr>
                      <m:t>-</m:t>
                    </m:r>
                    <m:sSub>
                      <m:e>
                        <m:limUpp>
                          <m:e>
                            <m:r>
                              <a:rPr xmlns:a="http://schemas.openxmlformats.org/drawingml/2006/main" sz="4500" i="1">
                                <a:solidFill>
                                  <a:srgbClr val="FEFFFE"/>
                                </a:solidFill>
                                <a:latin typeface="Cambria Math" panose="02040503050406030204" pitchFamily="18" charset="0"/>
                              </a:rPr>
                              <m:t>z</m:t>
                            </m:r>
                          </m:e>
                          <m:lim>
                            <m:r>
                              <a:rPr xmlns:a="http://schemas.openxmlformats.org/drawingml/2006/main" sz="4500" i="1">
                                <a:solidFill>
                                  <a:srgbClr val="FEFFFE"/>
                                </a:solidFill>
                                <a:latin typeface="Cambria Math" panose="02040503050406030204" pitchFamily="18" charset="0"/>
                              </a:rPr>
                              <m:t>˜</m:t>
                            </m:r>
                          </m:lim>
                        </m:limUpp>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z</m:t>
                    </m:r>
                  </m:den>
                </m:f>
              </m:oMath>
            </a14:m>
            <a:r>
              <a:rPr sz="5000"/>
              <a:t>,</a:t>
            </a:r>
            <a:endParaRPr sz="5000"/>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r>
              <a:rPr sz="5000"/>
              <a:t> </a:t>
            </a:r>
            <a:r>
              <a:rPr sz="3200"/>
              <a:t>where</a:t>
            </a:r>
            <a:r>
              <a:rPr sz="5000"/>
              <a:t> </a:t>
            </a:r>
            <a14:m>
              <m:oMath>
                <m:r>
                  <a:rPr xmlns:a="http://schemas.openxmlformats.org/drawingml/2006/main" sz="3200" i="1">
                    <a:solidFill>
                      <a:srgbClr val="FEFFFE"/>
                    </a:solidFill>
                    <a:latin typeface="Cambria Math" panose="02040503050406030204" pitchFamily="18" charset="0"/>
                  </a:rPr>
                  <m:t>z</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u</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i</m:t>
                </m:r>
                <m:r>
                  <a:rPr xmlns:a="http://schemas.openxmlformats.org/drawingml/2006/main" sz="3200" i="1">
                    <a:solidFill>
                      <a:srgbClr val="FEFFFE"/>
                    </a:solidFill>
                    <a:latin typeface="Cambria Math" panose="02040503050406030204" pitchFamily="18" charset="0"/>
                  </a:rPr>
                  <m:t>v</m:t>
                </m:r>
                <m:r>
                  <a:rPr xmlns:a="http://schemas.openxmlformats.org/drawingml/2006/main" sz="3200" i="1">
                    <a:solidFill>
                      <a:srgbClr val="FEFFFE"/>
                    </a:solidFill>
                    <a:latin typeface="Cambria Math" panose="02040503050406030204" pitchFamily="18" charset="0"/>
                  </a:rPr>
                  <m:t>)</m:t>
                </m:r>
              </m:oMath>
            </a14:m>
            <a:r>
              <a:rPr sz="5000"/>
              <a:t> </a:t>
            </a:r>
            <a:r>
              <a:rPr sz="3200"/>
              <a:t>complex number within unit disk. </a:t>
            </a:r>
            <a:endParaRPr sz="3200"/>
          </a:p>
          <a:p>
            <a:pPr lvl="1" marL="0" indent="457200">
              <a:buClrTx/>
              <a:buSzTx/>
              <a:buNone/>
              <a:defRPr sz="3400">
                <a:latin typeface="Hack Regular Nerd Font Complete Mono"/>
                <a:ea typeface="Hack Regular Nerd Font Complete Mono"/>
                <a:cs typeface="Hack Regular Nerd Font Complete Mono"/>
                <a:sym typeface="Hack Regular Nerd Font Complete Mono"/>
              </a:defRPr>
            </a:pPr>
            <a14:m>
              <m:oMath>
                <m:r>
                  <a:rPr xmlns:a="http://schemas.openxmlformats.org/drawingml/2006/main" sz="3250" i="1">
                    <a:solidFill>
                      <a:srgbClr val="FEFFFE"/>
                    </a:solidFill>
                    <a:latin typeface="Cambria Math" panose="02040503050406030204" pitchFamily="18" charset="0"/>
                  </a:rPr>
                  <m:t>θ</m:t>
                </m:r>
                <m:r>
                  <a:rPr xmlns:a="http://schemas.openxmlformats.org/drawingml/2006/main" sz="3250" i="1">
                    <a:solidFill>
                      <a:srgbClr val="FEFFFE"/>
                    </a:solidFill>
                    <a:latin typeface="Cambria Math" panose="02040503050406030204" pitchFamily="18" charset="0"/>
                  </a:rPr>
                  <m:t>,</m:t>
                </m:r>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rPr sz="5000"/>
              <a:t> </a:t>
            </a:r>
            <a:r>
              <a:rPr sz="3200"/>
              <a:t>and</a:t>
            </a:r>
            <a:r>
              <a:rPr sz="5000"/>
              <a:t> </a:t>
            </a:r>
            <a14:m>
              <m:oMath>
                <m:r>
                  <a:rPr xmlns:a="http://schemas.openxmlformats.org/drawingml/2006/main" sz="3250" i="1">
                    <a:solidFill>
                      <a:srgbClr val="FEFFFE"/>
                    </a:solidFill>
                    <a:latin typeface="Cambria Math" panose="02040503050406030204" pitchFamily="18" charset="0"/>
                  </a:rPr>
                  <m:t>z</m:t>
                </m:r>
              </m:oMath>
            </a14:m>
            <a:r>
              <a:rPr sz="5000"/>
              <a:t> </a:t>
            </a:r>
            <a:r>
              <a:rPr sz="3200"/>
              <a:t>are</a:t>
            </a:r>
            <a:r>
              <a:rPr sz="5000"/>
              <a:t> </a:t>
            </a:r>
            <a:r>
              <a:rPr sz="3200"/>
              <a:t>parameters</a:t>
            </a:r>
            <a:r>
              <a:rPr sz="5000"/>
              <a:t>.</a:t>
            </a:r>
            <a:endParaRPr sz="1200"/>
          </a:p>
        </p:txBody>
      </p:sp>
      <p:pic>
        <p:nvPicPr>
          <p:cNvPr id="173" name="Screenshot 2021-07-07 at 23.44.18.png" descr="Screenshot 2021-07-07 at 23.44.18.png"/>
          <p:cNvPicPr>
            <a:picLocks noChangeAspect="1"/>
          </p:cNvPicPr>
          <p:nvPr/>
        </p:nvPicPr>
        <p:blipFill>
          <a:blip r:embed="rId3">
            <a:extLst/>
          </a:blip>
          <a:stretch>
            <a:fillRect/>
          </a:stretch>
        </p:blipFill>
        <p:spPr>
          <a:xfrm>
            <a:off x="18367464" y="3348785"/>
            <a:ext cx="4319035" cy="7018430"/>
          </a:xfrm>
          <a:prstGeom prst="rect">
            <a:avLst/>
          </a:prstGeom>
          <a:ln w="12700">
            <a:miter lim="400000"/>
          </a:ln>
        </p:spPr>
      </p:pic>
      <p:sp>
        <p:nvSpPr>
          <p:cNvPr id="174" name="🤔😂🥲😍😜😋☹️😡😐🙄"/>
          <p:cNvSpPr txBox="1"/>
          <p:nvPr/>
        </p:nvSpPr>
        <p:spPr>
          <a:xfrm>
            <a:off x="1384238" y="11556262"/>
            <a:ext cx="21312364"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6500">
                <a:latin typeface="Apple Color Emoji"/>
                <a:ea typeface="Apple Color Emoji"/>
                <a:cs typeface="Apple Color Emoji"/>
                <a:sym typeface="Apple Color Emoji"/>
              </a:defRPr>
            </a:pPr>
            <a:r>
              <a:t>🤔</a:t>
            </a:r>
            <a:r>
              <a:rPr>
                <a:latin typeface="Graphik"/>
                <a:ea typeface="Graphik"/>
                <a:cs typeface="Graphik"/>
                <a:sym typeface="Graphik"/>
              </a:rPr>
              <a:t>😂🥲😍😜😋☹️😡😐🙄</a:t>
            </a:r>
          </a:p>
        </p:txBody>
      </p:sp>
      <p:sp>
        <p:nvSpPr>
          <p:cNvPr id="175" name="Conformal maps transformed by Möbius…"/>
          <p:cNvSpPr txBox="1"/>
          <p:nvPr/>
        </p:nvSpPr>
        <p:spPr>
          <a:xfrm>
            <a:off x="17078931" y="10544162"/>
            <a:ext cx="6896101" cy="8859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Conformal maps transformed by Möbius </a:t>
            </a:r>
          </a:p>
          <a:p>
            <a:pPr/>
            <a:r>
              <a:t>Transformation with centre point in the nose tip</a:t>
            </a:r>
          </a:p>
        </p:txBody>
      </p:sp>
      <p:pic>
        <p:nvPicPr>
          <p:cNvPr id="176" name="giphy.gif" descr="giphy.gif"/>
          <p:cNvPicPr>
            <a:picLocks noChangeAspect="0"/>
          </p:cNvPicPr>
          <p:nvPr/>
        </p:nvPicPr>
        <p:blipFill>
          <a:blip r:embed="rId4">
            <a:extLst/>
          </a:blip>
          <a:stretch>
            <a:fillRect/>
          </a:stretch>
        </p:blipFill>
        <p:spPr>
          <a:xfrm>
            <a:off x="277971" y="9729634"/>
            <a:ext cx="6096001" cy="3429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